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70"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p:scale>
          <a:sx n="50" d="100"/>
          <a:sy n="50" d="100"/>
        </p:scale>
        <p:origin x="274"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imoor%20Razi\Desktop\Data%20Science\Accenture_Virtual_Internship\Task%203%20-%20Visualization\ModelAnswerTop5.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[ModelAnswerTop5.csv]Sheet1!PivotTable1</c:name>
    <c:fmtId val="6"/>
  </c:pivotSource>
  <c:chart>
    <c:title>
      <c:overlay val="0"/>
      <c:spPr>
        <a:noFill/>
        <a:ln>
          <a:noFill/>
        </a:ln>
        <a:effectLst/>
      </c:spPr>
      <c:txPr>
        <a:bodyPr rot="0" spcFirstLastPara="1" vertOverflow="ellipsis" vert="horz" wrap="square" anchor="ctr" anchorCtr="1"/>
        <a:lstStyle/>
        <a:p>
          <a:pPr>
            <a:defRPr sz="1400" b="0" i="0" u="none" strike="noStrike" kern="1200" spc="0" baseline="0">
              <a:ln w="0">
                <a:noFill/>
              </a:ln>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solidFill>
            <a:ln>
              <a:noFill/>
            </a:ln>
            <a:effectLst/>
          </c:spPr>
          <c:invertIfNegative val="0"/>
          <c:cat>
            <c:strRef>
              <c:f>Sheet1!$A$2:$A$7</c:f>
              <c:strCache>
                <c:ptCount val="5"/>
                <c:pt idx="0">
                  <c:v>animals</c:v>
                </c:pt>
                <c:pt idx="1">
                  <c:v>food</c:v>
                </c:pt>
                <c:pt idx="2">
                  <c:v>healthy eating</c:v>
                </c:pt>
                <c:pt idx="3">
                  <c:v>science</c:v>
                </c:pt>
                <c:pt idx="4">
                  <c:v>technology</c:v>
                </c:pt>
              </c:strCache>
            </c:strRef>
          </c:cat>
          <c:val>
            <c:numRef>
              <c:f>Sheet1!$B$2:$B$7</c:f>
              <c:numCache>
                <c:formatCode>General</c:formatCode>
                <c:ptCount val="5"/>
                <c:pt idx="0">
                  <c:v>74965</c:v>
                </c:pt>
                <c:pt idx="1">
                  <c:v>66676</c:v>
                </c:pt>
                <c:pt idx="2">
                  <c:v>69339</c:v>
                </c:pt>
                <c:pt idx="3">
                  <c:v>71168</c:v>
                </c:pt>
                <c:pt idx="4">
                  <c:v>68738</c:v>
                </c:pt>
              </c:numCache>
            </c:numRef>
          </c:val>
          <c:extLst>
            <c:ext xmlns:c16="http://schemas.microsoft.com/office/drawing/2014/chart" uri="{C3380CC4-5D6E-409C-BE32-E72D297353CC}">
              <c16:uniqueId val="{00000000-EE7D-4C37-9264-68D51BF524F6}"/>
            </c:ext>
          </c:extLst>
        </c:ser>
        <c:dLbls>
          <c:showLegendKey val="0"/>
          <c:showVal val="0"/>
          <c:showCatName val="0"/>
          <c:showSerName val="0"/>
          <c:showPercent val="0"/>
          <c:showBubbleSize val="0"/>
        </c:dLbls>
        <c:gapWidth val="219"/>
        <c:overlap val="-27"/>
        <c:axId val="360434336"/>
        <c:axId val="360434664"/>
      </c:barChart>
      <c:catAx>
        <c:axId val="36043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w="0">
                  <a:noFill/>
                </a:ln>
                <a:solidFill>
                  <a:schemeClr val="tx1">
                    <a:lumMod val="65000"/>
                    <a:lumOff val="35000"/>
                  </a:schemeClr>
                </a:solidFill>
                <a:latin typeface="+mn-lt"/>
                <a:ea typeface="+mn-ea"/>
                <a:cs typeface="+mn-cs"/>
              </a:defRPr>
            </a:pPr>
            <a:endParaRPr lang="en-US"/>
          </a:p>
        </c:txPr>
        <c:crossAx val="360434664"/>
        <c:crosses val="autoZero"/>
        <c:auto val="1"/>
        <c:lblAlgn val="ctr"/>
        <c:lblOffset val="100"/>
        <c:noMultiLvlLbl val="0"/>
      </c:catAx>
      <c:valAx>
        <c:axId val="360434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noFill/>
                </a:ln>
                <a:solidFill>
                  <a:schemeClr val="tx1">
                    <a:lumMod val="65000"/>
                    <a:lumOff val="35000"/>
                  </a:schemeClr>
                </a:solidFill>
                <a:latin typeface="+mn-lt"/>
                <a:ea typeface="+mn-ea"/>
                <a:cs typeface="+mn-cs"/>
              </a:defRPr>
            </a:pPr>
            <a:endParaRPr lang="en-US"/>
          </a:p>
        </c:txPr>
        <c:crossAx val="360434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ln w="0">
                <a:noFill/>
              </a:ln>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n w="0">
            <a:noFill/>
          </a:ln>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Taimoor Razi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content</a:t>
            </a:r>
          </a:p>
          <a:p>
            <a:pPr lvl="0"/>
            <a:r>
              <a:rPr lang="en-US" dirty="0"/>
              <a:t>- We also found that healthy eating was the third most popular, perhaps due to the recent COVID </a:t>
            </a:r>
            <a:r>
              <a:rPr lang="en-US" dirty="0" err="1"/>
              <a:t>pandic</a:t>
            </a:r>
            <a:r>
              <a:rPr lang="en-US" dirty="0"/>
              <a:t>. </a:t>
            </a:r>
            <a:r>
              <a:rPr lang="en-US" sz="1200" spc="-19" dirty="0">
                <a:solidFill>
                  <a:srgbClr val="000000"/>
                </a:solidFill>
                <a:latin typeface="Graphik Regular" panose="020B0503030202060203" pitchFamily="34" charset="0"/>
              </a:rPr>
              <a:t>You could use this insight to create a campaign and work with healthy eating brands to boost user engagement.</a:t>
            </a:r>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Taimoor Razi,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1897 posts from just the Animal category alone! People obviously really like Animals!</a:t>
            </a:r>
          </a:p>
          <a:p>
            <a:pPr lvl="0"/>
            <a:endParaRPr lang="en-US" dirty="0"/>
          </a:p>
          <a:p>
            <a:pPr lvl="0"/>
            <a:r>
              <a:rPr lang="en-US" dirty="0"/>
              <a:t>And also the most common month for users to post within was May,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almost 76000. It is very interesting to see both food and healthy eating within the top 5, it really shows what people enjoy consuming as content. But also interesting to see technology too. Clearly users keep themselves up to date with the new developments in technology.</a:t>
            </a:r>
          </a:p>
          <a:p>
            <a:pPr lvl="0"/>
            <a:endParaRPr lang="en-US" dirty="0"/>
          </a:p>
          <a:p>
            <a:pPr lvl="0"/>
            <a:r>
              <a:rPr lang="en-US" dirty="0"/>
              <a:t>Furthermore science is an interesting category because it shows how users like to use the platform to educate themselves as well. This presents a huge opportunity for you to differentiate your platform and to run specific content linked to education to cover more diverse audience.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968960" y="98440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175549" y="3465200"/>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mj-lt"/>
              </a:rPr>
              <a:t>Data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6" name="Group 7">
            <a:extLst>
              <a:ext uri="{FF2B5EF4-FFF2-40B4-BE49-F238E27FC236}">
                <a16:creationId xmlns:a16="http://schemas.microsoft.com/office/drawing/2014/main" id="{734FEAB9-4FFD-BEF0-F3A9-5316201BBE94}"/>
              </a:ext>
            </a:extLst>
          </p:cNvPr>
          <p:cNvGrpSpPr/>
          <p:nvPr/>
        </p:nvGrpSpPr>
        <p:grpSpPr>
          <a:xfrm>
            <a:off x="11581833" y="4499655"/>
            <a:ext cx="5677467" cy="2593924"/>
            <a:chOff x="0" y="-47625"/>
            <a:chExt cx="7569956" cy="3458564"/>
          </a:xfrm>
        </p:grpSpPr>
        <p:sp>
          <p:nvSpPr>
            <p:cNvPr id="27" name="TextBox 8">
              <a:extLst>
                <a:ext uri="{FF2B5EF4-FFF2-40B4-BE49-F238E27FC236}">
                  <a16:creationId xmlns:a16="http://schemas.microsoft.com/office/drawing/2014/main" id="{46E6A786-8FBE-5C63-202F-DF76DDA8105D}"/>
                </a:ext>
              </a:extLst>
            </p:cNvPr>
            <p:cNvSpPr txBox="1"/>
            <p:nvPr/>
          </p:nvSpPr>
          <p:spPr>
            <a:xfrm>
              <a:off x="0" y="691989"/>
              <a:ext cx="7569956" cy="271895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8" name="TextBox 9">
              <a:extLst>
                <a:ext uri="{FF2B5EF4-FFF2-40B4-BE49-F238E27FC236}">
                  <a16:creationId xmlns:a16="http://schemas.microsoft.com/office/drawing/2014/main" id="{B9D1B127-2029-67EE-A836-3BA25076CDB1}"/>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9" name="Group 11">
            <a:extLst>
              <a:ext uri="{FF2B5EF4-FFF2-40B4-BE49-F238E27FC236}">
                <a16:creationId xmlns:a16="http://schemas.microsoft.com/office/drawing/2014/main" id="{FE3FA2BB-50CF-686D-E6AF-19F3FEFB7F3D}"/>
              </a:ext>
            </a:extLst>
          </p:cNvPr>
          <p:cNvGrpSpPr/>
          <p:nvPr/>
        </p:nvGrpSpPr>
        <p:grpSpPr>
          <a:xfrm>
            <a:off x="11581833" y="2009069"/>
            <a:ext cx="5677467" cy="1555178"/>
            <a:chOff x="0" y="-47625"/>
            <a:chExt cx="7569956" cy="2073571"/>
          </a:xfrm>
        </p:grpSpPr>
        <p:sp>
          <p:nvSpPr>
            <p:cNvPr id="30" name="TextBox 12">
              <a:extLst>
                <a:ext uri="{FF2B5EF4-FFF2-40B4-BE49-F238E27FC236}">
                  <a16:creationId xmlns:a16="http://schemas.microsoft.com/office/drawing/2014/main" id="{4497AF6F-FBF6-B9BC-5156-8D6150CBDC60}"/>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31" name="TextBox 13">
              <a:extLst>
                <a:ext uri="{FF2B5EF4-FFF2-40B4-BE49-F238E27FC236}">
                  <a16:creationId xmlns:a16="http://schemas.microsoft.com/office/drawing/2014/main" id="{6660DD16-1439-A3BF-7FC0-AF393A62C0EA}"/>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dirty="0">
                  <a:solidFill>
                    <a:srgbClr val="000000"/>
                  </a:solidFill>
                  <a:latin typeface="Graphik Regular" panose="020B0503030202060203" pitchFamily="34" charset="0"/>
                </a:rPr>
                <a:t>ANALYSIS</a:t>
              </a:r>
            </a:p>
          </p:txBody>
        </p:sp>
      </p:grpSp>
      <p:grpSp>
        <p:nvGrpSpPr>
          <p:cNvPr id="32" name="Group 14">
            <a:extLst>
              <a:ext uri="{FF2B5EF4-FFF2-40B4-BE49-F238E27FC236}">
                <a16:creationId xmlns:a16="http://schemas.microsoft.com/office/drawing/2014/main" id="{055606AB-BFB2-58DC-A1A0-43B16467319F}"/>
              </a:ext>
            </a:extLst>
          </p:cNvPr>
          <p:cNvGrpSpPr/>
          <p:nvPr/>
        </p:nvGrpSpPr>
        <p:grpSpPr>
          <a:xfrm>
            <a:off x="11581833" y="7612624"/>
            <a:ext cx="5677467" cy="1901426"/>
            <a:chOff x="0" y="-47625"/>
            <a:chExt cx="7569956" cy="2535235"/>
          </a:xfrm>
        </p:grpSpPr>
        <p:sp>
          <p:nvSpPr>
            <p:cNvPr id="33" name="TextBox 15">
              <a:extLst>
                <a:ext uri="{FF2B5EF4-FFF2-40B4-BE49-F238E27FC236}">
                  <a16:creationId xmlns:a16="http://schemas.microsoft.com/office/drawing/2014/main" id="{12B57185-88A3-0AF6-BD47-63BB39AB270A}"/>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B13A578B-AAAB-4AA9-BB1F-CE52F53DEC38}"/>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95600" y="3262080"/>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mj-lt"/>
                </a:rPr>
                <a:t>Project recap</a:t>
              </a:r>
            </a:p>
            <a:p>
              <a:pPr>
                <a:lnSpc>
                  <a:spcPts val="2660"/>
                </a:lnSpc>
              </a:pPr>
              <a:r>
                <a:rPr lang="en-US" sz="1900" spc="-19" dirty="0">
                  <a:solidFill>
                    <a:srgbClr val="000000"/>
                  </a:solidFill>
                  <a:latin typeface="+mj-lt"/>
                </a:rPr>
                <a:t>Problem</a:t>
              </a:r>
            </a:p>
            <a:p>
              <a:pPr>
                <a:lnSpc>
                  <a:spcPts val="2660"/>
                </a:lnSpc>
              </a:pPr>
              <a:r>
                <a:rPr lang="en-US" sz="1900" spc="-19" dirty="0">
                  <a:solidFill>
                    <a:srgbClr val="000000"/>
                  </a:solidFill>
                  <a:latin typeface="+mj-lt"/>
                </a:rPr>
                <a:t>The Analytics team</a:t>
              </a:r>
            </a:p>
            <a:p>
              <a:pPr>
                <a:lnSpc>
                  <a:spcPts val="2660"/>
                </a:lnSpc>
              </a:pPr>
              <a:r>
                <a:rPr lang="en-US" sz="1900" spc="-19" dirty="0">
                  <a:solidFill>
                    <a:srgbClr val="000000"/>
                  </a:solidFill>
                  <a:latin typeface="+mj-lt"/>
                </a:rPr>
                <a:t>Process</a:t>
              </a:r>
            </a:p>
            <a:p>
              <a:pPr>
                <a:lnSpc>
                  <a:spcPts val="2660"/>
                </a:lnSpc>
              </a:pPr>
              <a:r>
                <a:rPr lang="en-US" sz="1900" spc="-19" dirty="0">
                  <a:solidFill>
                    <a:srgbClr val="000000"/>
                  </a:solidFill>
                  <a:latin typeface="+mj-lt"/>
                </a:rPr>
                <a:t>Insights</a:t>
              </a:r>
            </a:p>
            <a:p>
              <a:pPr>
                <a:lnSpc>
                  <a:spcPts val="2660"/>
                </a:lnSpc>
              </a:pPr>
              <a:r>
                <a:rPr lang="en-US" sz="1900" spc="-19" dirty="0">
                  <a:solidFill>
                    <a:srgbClr val="000000"/>
                  </a:solidFill>
                  <a:latin typeface="+mj-lt"/>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Calibri (Headings)"/>
              </a:rPr>
              <a:t>Project Recap</a:t>
            </a:r>
          </a:p>
        </p:txBody>
      </p:sp>
      <p:sp>
        <p:nvSpPr>
          <p:cNvPr id="34" name="TextBox 33">
            <a:extLst>
              <a:ext uri="{FF2B5EF4-FFF2-40B4-BE49-F238E27FC236}">
                <a16:creationId xmlns:a16="http://schemas.microsoft.com/office/drawing/2014/main" id="{2623532A-FF17-3B34-2B84-F051AB9D5AA0}"/>
              </a:ext>
            </a:extLst>
          </p:cNvPr>
          <p:cNvSpPr txBox="1"/>
          <p:nvPr/>
        </p:nvSpPr>
        <p:spPr>
          <a:xfrm>
            <a:off x="9273532" y="3644435"/>
            <a:ext cx="6179067" cy="2840136"/>
          </a:xfrm>
          <a:prstGeom prst="rect">
            <a:avLst/>
          </a:prstGeom>
          <a:noFill/>
        </p:spPr>
        <p:txBody>
          <a:bodyPr wrap="square" rtlCol="0">
            <a:spAutoFit/>
          </a:bodyPr>
          <a:lstStyle/>
          <a:p>
            <a:pPr>
              <a:lnSpc>
                <a:spcPts val="2660"/>
              </a:lnSpc>
            </a:pPr>
            <a:r>
              <a:rPr lang="en-US" sz="1900" spc="-19" dirty="0">
                <a:latin typeface="Graphik Regular" panose="020B050303020206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raphik Regular" panose="020B0503030202060203" pitchFamily="34" charset="0"/>
            </a:endParaRPr>
          </a:p>
          <a:p>
            <a:pPr marL="410211" lvl="1" indent="-205106">
              <a:lnSpc>
                <a:spcPts val="2660"/>
              </a:lnSpc>
              <a:buFont typeface="Arial"/>
              <a:buChar char="•"/>
            </a:pPr>
            <a:r>
              <a:rPr lang="en-US" sz="1900" spc="-19" dirty="0">
                <a:latin typeface="Graphik Regular" panose="020B0503030202060203" pitchFamily="34" charset="0"/>
              </a:rPr>
              <a:t>An audit of Social Buzz's big data practice</a:t>
            </a:r>
          </a:p>
          <a:p>
            <a:pPr marL="410211" lvl="1" indent="-205106">
              <a:lnSpc>
                <a:spcPts val="2660"/>
              </a:lnSpc>
              <a:buFont typeface="Arial"/>
              <a:buChar char="•"/>
            </a:pPr>
            <a:r>
              <a:rPr lang="en-US" sz="1900" spc="-19" dirty="0">
                <a:latin typeface="Graphik Regular" panose="020B0503030202060203" pitchFamily="34" charset="0"/>
              </a:rPr>
              <a:t>Recommendations for a successful IPO</a:t>
            </a:r>
          </a:p>
          <a:p>
            <a:pPr marL="410210" lvl="1" indent="-205105">
              <a:lnSpc>
                <a:spcPts val="2660"/>
              </a:lnSpc>
              <a:buFont typeface="Arial"/>
              <a:buChar char="•"/>
            </a:pPr>
            <a:r>
              <a:rPr lang="en-US" sz="1900" spc="-19" dirty="0">
                <a:latin typeface="Graphik Regular" panose="020B0503030202060203" pitchFamily="34" charset="0"/>
              </a:rPr>
              <a:t>Analysis to find Social Buzz's top 5 most popular categories of content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p:txBody>
      </p:sp>
      <p:sp>
        <p:nvSpPr>
          <p:cNvPr id="22" name="TextBox 23">
            <a:extLst>
              <a:ext uri="{FF2B5EF4-FFF2-40B4-BE49-F238E27FC236}">
                <a16:creationId xmlns:a16="http://schemas.microsoft.com/office/drawing/2014/main" id="{E2A9EC62-E1EB-BB8C-8973-BB890FDF5241}"/>
              </a:ext>
            </a:extLst>
          </p:cNvPr>
          <p:cNvSpPr txBox="1"/>
          <p:nvPr/>
        </p:nvSpPr>
        <p:spPr>
          <a:xfrm>
            <a:off x="2911475" y="5367091"/>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6" name="TextBox 25">
            <a:extLst>
              <a:ext uri="{FF2B5EF4-FFF2-40B4-BE49-F238E27FC236}">
                <a16:creationId xmlns:a16="http://schemas.microsoft.com/office/drawing/2014/main" id="{03465170-8B0A-625F-36A8-1F202C792368}"/>
              </a:ext>
            </a:extLst>
          </p:cNvPr>
          <p:cNvSpPr txBox="1"/>
          <p:nvPr/>
        </p:nvSpPr>
        <p:spPr>
          <a:xfrm>
            <a:off x="2911475" y="6746942"/>
            <a:ext cx="6534082" cy="633507"/>
          </a:xfrm>
          <a:prstGeom prst="rect">
            <a:avLst/>
          </a:prstGeom>
          <a:noFill/>
        </p:spPr>
        <p:txBody>
          <a:bodyPr wrap="square" rtlCol="0">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2800" spc="-32" dirty="0">
                <a:solidFill>
                  <a:srgbClr val="FFFFFF"/>
                </a:solidFill>
                <a:latin typeface="Graphik Regular" panose="020B0503030202060203" pitchFamily="34" charset="0"/>
              </a:rPr>
              <a:t> pieces of content per 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7787CB6C-B996-7756-D5AC-B92F4D3C91E8}"/>
              </a:ext>
            </a:extLst>
          </p:cNvPr>
          <p:cNvSpPr txBox="1"/>
          <p:nvPr/>
        </p:nvSpPr>
        <p:spPr>
          <a:xfrm>
            <a:off x="3982986" y="1603217"/>
            <a:ext cx="5010818" cy="408638"/>
          </a:xfrm>
          <a:prstGeom prst="rect">
            <a:avLst/>
          </a:prstGeom>
        </p:spPr>
        <p:txBody>
          <a:bodyPr wrap="square" lIns="0" tIns="0" rIns="0" bIns="0" rtlCol="0" anchor="t">
            <a:spAutoFit/>
          </a:bodyPr>
          <a:lstStyle/>
          <a:p>
            <a:pPr>
              <a:lnSpc>
                <a:spcPts val="2659"/>
              </a:lnSpc>
            </a:pPr>
            <a:r>
              <a:rPr lang="en-US" sz="4400" spc="-18" dirty="0">
                <a:solidFill>
                  <a:srgbClr val="FFFFFF"/>
                </a:solidFill>
                <a:latin typeface="Graphik Regular" panose="020B0503030202060203" pitchFamily="34" charset="0"/>
              </a:rPr>
              <a:t>Data Understanding</a:t>
            </a:r>
          </a:p>
        </p:txBody>
      </p:sp>
      <p:sp>
        <p:nvSpPr>
          <p:cNvPr id="40" name="TextBox 33">
            <a:extLst>
              <a:ext uri="{FF2B5EF4-FFF2-40B4-BE49-F238E27FC236}">
                <a16:creationId xmlns:a16="http://schemas.microsoft.com/office/drawing/2014/main" id="{D6B245F1-587E-71CE-FAFA-96ECC4325967}"/>
              </a:ext>
            </a:extLst>
          </p:cNvPr>
          <p:cNvSpPr txBox="1"/>
          <p:nvPr/>
        </p:nvSpPr>
        <p:spPr>
          <a:xfrm>
            <a:off x="7729646" y="4826585"/>
            <a:ext cx="4386154" cy="408638"/>
          </a:xfrm>
          <a:prstGeom prst="rect">
            <a:avLst/>
          </a:prstGeom>
        </p:spPr>
        <p:txBody>
          <a:bodyPr wrap="square" lIns="0" tIns="0" rIns="0" bIns="0" rtlCol="0" anchor="t">
            <a:spAutoFit/>
          </a:bodyPr>
          <a:lstStyle/>
          <a:p>
            <a:pPr>
              <a:lnSpc>
                <a:spcPts val="2660"/>
              </a:lnSpc>
            </a:pPr>
            <a:r>
              <a:rPr lang="en-US" sz="4400" spc="-19" dirty="0">
                <a:solidFill>
                  <a:srgbClr val="FFFFFF"/>
                </a:solidFill>
                <a:latin typeface="Graphik Regular" panose="020B0503030202060203" pitchFamily="34" charset="0"/>
              </a:rPr>
              <a:t>Data Modelling</a:t>
            </a:r>
          </a:p>
        </p:txBody>
      </p:sp>
      <p:sp>
        <p:nvSpPr>
          <p:cNvPr id="41" name="TextBox 34">
            <a:extLst>
              <a:ext uri="{FF2B5EF4-FFF2-40B4-BE49-F238E27FC236}">
                <a16:creationId xmlns:a16="http://schemas.microsoft.com/office/drawing/2014/main" id="{64C2DCB5-98EF-7611-E4EB-7899F5B0812A}"/>
              </a:ext>
            </a:extLst>
          </p:cNvPr>
          <p:cNvSpPr txBox="1"/>
          <p:nvPr/>
        </p:nvSpPr>
        <p:spPr>
          <a:xfrm>
            <a:off x="5856316" y="3214902"/>
            <a:ext cx="3897284" cy="408638"/>
          </a:xfrm>
          <a:prstGeom prst="rect">
            <a:avLst/>
          </a:prstGeom>
        </p:spPr>
        <p:txBody>
          <a:bodyPr wrap="square" lIns="0" tIns="0" rIns="0" bIns="0" rtlCol="0" anchor="t">
            <a:spAutoFit/>
          </a:bodyPr>
          <a:lstStyle/>
          <a:p>
            <a:pPr>
              <a:lnSpc>
                <a:spcPts val="2660"/>
              </a:lnSpc>
            </a:pPr>
            <a:r>
              <a:rPr lang="en-US" sz="4400" spc="-19" dirty="0">
                <a:solidFill>
                  <a:srgbClr val="FFFFFF"/>
                </a:solidFill>
                <a:latin typeface="Graphik Regular" panose="020B0503030202060203" pitchFamily="34" charset="0"/>
              </a:rPr>
              <a:t>Data Cleaning</a:t>
            </a:r>
          </a:p>
        </p:txBody>
      </p:sp>
      <p:sp>
        <p:nvSpPr>
          <p:cNvPr id="42" name="TextBox 37">
            <a:extLst>
              <a:ext uri="{FF2B5EF4-FFF2-40B4-BE49-F238E27FC236}">
                <a16:creationId xmlns:a16="http://schemas.microsoft.com/office/drawing/2014/main" id="{660AC351-F8B6-0D7B-437D-A9B917BC3C66}"/>
              </a:ext>
            </a:extLst>
          </p:cNvPr>
          <p:cNvSpPr txBox="1"/>
          <p:nvPr/>
        </p:nvSpPr>
        <p:spPr>
          <a:xfrm>
            <a:off x="9620994" y="6533519"/>
            <a:ext cx="6642545" cy="408638"/>
          </a:xfrm>
          <a:prstGeom prst="rect">
            <a:avLst/>
          </a:prstGeom>
        </p:spPr>
        <p:txBody>
          <a:bodyPr wrap="square" lIns="0" tIns="0" rIns="0" bIns="0" rtlCol="0" anchor="t">
            <a:spAutoFit/>
          </a:bodyPr>
          <a:lstStyle/>
          <a:p>
            <a:pPr>
              <a:lnSpc>
                <a:spcPts val="2660"/>
              </a:lnSpc>
            </a:pPr>
            <a:r>
              <a:rPr lang="en-US" sz="4400" spc="-19" dirty="0">
                <a:solidFill>
                  <a:srgbClr val="FFFFFF"/>
                </a:solidFill>
                <a:latin typeface="Graphik Regular" panose="020B0503030202060203" pitchFamily="34" charset="0"/>
              </a:rPr>
              <a:t>Data Analysis &amp; Visualization</a:t>
            </a:r>
          </a:p>
        </p:txBody>
      </p:sp>
      <p:sp>
        <p:nvSpPr>
          <p:cNvPr id="43" name="TextBox 38">
            <a:extLst>
              <a:ext uri="{FF2B5EF4-FFF2-40B4-BE49-F238E27FC236}">
                <a16:creationId xmlns:a16="http://schemas.microsoft.com/office/drawing/2014/main" id="{DAE9A018-B871-4AF7-64CF-3A2CB122776C}"/>
              </a:ext>
            </a:extLst>
          </p:cNvPr>
          <p:cNvSpPr txBox="1"/>
          <p:nvPr/>
        </p:nvSpPr>
        <p:spPr>
          <a:xfrm>
            <a:off x="11512342" y="8194123"/>
            <a:ext cx="4565858" cy="408638"/>
          </a:xfrm>
          <a:prstGeom prst="rect">
            <a:avLst/>
          </a:prstGeom>
        </p:spPr>
        <p:txBody>
          <a:bodyPr wrap="square" lIns="0" tIns="0" rIns="0" bIns="0" rtlCol="0" anchor="t">
            <a:spAutoFit/>
          </a:bodyPr>
          <a:lstStyle/>
          <a:p>
            <a:pPr>
              <a:lnSpc>
                <a:spcPts val="2660"/>
              </a:lnSpc>
            </a:pPr>
            <a:r>
              <a:rPr lang="en-US" sz="4400" spc="-19" dirty="0">
                <a:solidFill>
                  <a:srgbClr val="FFFFFF"/>
                </a:solidFill>
                <a:latin typeface="Graphik Regular" panose="020B0503030202060203" pitchFamily="34" charset="0"/>
              </a:rPr>
              <a:t>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44270"/>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MO0NTH WITH </a:t>
            </a:r>
          </a:p>
          <a:p>
            <a:pPr algn="ctr">
              <a:lnSpc>
                <a:spcPts val="3359"/>
              </a:lnSpc>
            </a:pPr>
            <a:r>
              <a:rPr lang="en-US" sz="2400" spc="-24" dirty="0">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May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E21326F4-AD22-4184-7388-A1FAA3B461CB}"/>
              </a:ext>
            </a:extLst>
          </p:cNvPr>
          <p:cNvGraphicFramePr>
            <a:graphicFrameLocks/>
          </p:cNvGraphicFramePr>
          <p:nvPr>
            <p:extLst>
              <p:ext uri="{D42A27DB-BD31-4B8C-83A1-F6EECF244321}">
                <p14:modId xmlns:p14="http://schemas.microsoft.com/office/powerpoint/2010/main" val="2773456039"/>
              </p:ext>
            </p:extLst>
          </p:nvPr>
        </p:nvGraphicFramePr>
        <p:xfrm>
          <a:off x="2824654" y="1685151"/>
          <a:ext cx="14908133" cy="780583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2FF8B3DD-C4AE-9A69-F763-421D77DA4FB6}"/>
              </a:ext>
            </a:extLst>
          </p:cNvPr>
          <p:cNvPicPr>
            <a:picLocks noChangeAspect="1"/>
          </p:cNvPicPr>
          <p:nvPr/>
        </p:nvPicPr>
        <p:blipFill>
          <a:blip r:embed="rId7"/>
          <a:stretch>
            <a:fillRect/>
          </a:stretch>
        </p:blipFill>
        <p:spPr>
          <a:xfrm>
            <a:off x="5205412" y="1876425"/>
            <a:ext cx="7877175" cy="6534150"/>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1618</Words>
  <Application>Microsoft Office PowerPoint</Application>
  <PresentationFormat>Custom</PresentationFormat>
  <Paragraphs>140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Clear Sans Regular Bold</vt:lpstr>
      <vt:lpstr>Graphik Regular</vt:lpstr>
      <vt:lpstr>Calibri (Headings)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Tülay Yavuz</cp:lastModifiedBy>
  <cp:revision>16</cp:revision>
  <dcterms:created xsi:type="dcterms:W3CDTF">2006-08-16T00:00:00Z</dcterms:created>
  <dcterms:modified xsi:type="dcterms:W3CDTF">2022-07-22T17:17:15Z</dcterms:modified>
  <dc:identifier>DAEhDyfaYKE</dc:identifier>
</cp:coreProperties>
</file>